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4"/>
  </p:sldMasterIdLst>
  <p:notesMasterIdLst>
    <p:notesMasterId r:id="rId15"/>
  </p:notesMasterIdLst>
  <p:sldIdLst>
    <p:sldId id="275" r:id="rId5"/>
    <p:sldId id="265" r:id="rId6"/>
    <p:sldId id="266" r:id="rId7"/>
    <p:sldId id="267" r:id="rId8"/>
    <p:sldId id="268" r:id="rId9"/>
    <p:sldId id="269" r:id="rId10"/>
    <p:sldId id="277" r:id="rId11"/>
    <p:sldId id="278" r:id="rId12"/>
    <p:sldId id="272" r:id="rId13"/>
    <p:sldId id="276" r:id="rId14"/>
  </p:sldIdLst>
  <p:sldSz cx="6858000" cy="51435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Schuh" initials="AS" lastIdx="2" clrIdx="0">
    <p:extLst>
      <p:ext uri="{19B8F6BF-5375-455C-9EA6-DF929625EA0E}">
        <p15:presenceInfo xmlns:p15="http://schemas.microsoft.com/office/powerpoint/2012/main" userId="4718e848a5ea092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3" d="100"/>
          <a:sy n="143" d="100"/>
        </p:scale>
        <p:origin x="1710" y="114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FC8CE6AA-AB70-48E5-905F-13D7D2D4ADD0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384E8106-3C78-432C-951B-9B78F38CF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027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1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95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6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66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82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94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1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8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63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E8106-3C78-432C-951B-9B78F38CF7C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54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1" y="3998627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40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4125096" y="1053983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/>
              <a:t>Accelerated Computing</a:t>
            </a:r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4110959" y="746143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336197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161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800"/>
            </a:lvl1pPr>
            <a:lvl2pPr marL="742950" indent="-285750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371600" indent="0">
              <a:buFont typeface="Arial" pitchFamily="34" charset="0"/>
              <a:buNone/>
              <a:defRPr sz="1800">
                <a:latin typeface="AkzidenzGrotesk" pitchFamily="50" charset="0"/>
              </a:defRPr>
            </a:lvl4pPr>
            <a:lvl5pPr marL="2057400" indent="-228600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" y="1"/>
            <a:ext cx="6572250" cy="590550"/>
          </a:xfrm>
        </p:spPr>
        <p:txBody>
          <a:bodyPr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2400" kern="1200" dirty="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18288952-07DD-45F2-92DF-2D7C6E70F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3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8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5694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4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6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018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9073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1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4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113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57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480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1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2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9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5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6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5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10" y="5028454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916702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52" r:id="rId11"/>
    <p:sldLayoutId id="2147483651" r:id="rId12"/>
    <p:sldLayoutId id="214748365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7.png"/><Relationship Id="rId5" Type="http://schemas.openxmlformats.org/officeDocument/2006/relationships/hyperlink" Target="http://creativecommons.org/licenses/by-nc/4.0/legalcode" TargetMode="Externa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5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5" Type="http://schemas.openxmlformats.org/officeDocument/2006/relationships/image" Target="../media/image16.jpe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9.1 - </a:t>
            </a:r>
            <a:r>
              <a:rPr lang="en-US"/>
              <a:t>Parallel Reduction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121520" y="3684695"/>
            <a:ext cx="5439300" cy="313932"/>
          </a:xfrm>
        </p:spPr>
        <p:txBody>
          <a:bodyPr/>
          <a:lstStyle/>
          <a:p>
            <a:r>
              <a:rPr lang="it-IT" sz="1600"/>
              <a:t>Module 9 </a:t>
            </a:r>
            <a:r>
              <a:rPr lang="it-IT" sz="1600" dirty="0"/>
              <a:t>– Parallel Computation Patterns (Reduction)</a:t>
            </a:r>
            <a:endParaRPr lang="en-US" sz="16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1370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8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604">
        <p:fade/>
      </p:transition>
    </mc:Choice>
    <mc:Fallback xmlns="">
      <p:transition spd="med" advTm="176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/>
              <a:t>The GPU Teaching Kit is licensed by NVIDIA and the University of Illinois under the </a:t>
            </a:r>
            <a:r>
              <a:rPr lang="en-US" dirty="0">
                <a:solidFill>
                  <a:srgbClr val="92D050"/>
                </a:solidFill>
                <a:hlinkClick r:id="rId5"/>
              </a:rPr>
              <a:t>Creative Commons Attribution-</a:t>
            </a:r>
            <a:r>
              <a:rPr lang="en-US" dirty="0" err="1">
                <a:solidFill>
                  <a:srgbClr val="92D050"/>
                </a:solidFill>
                <a:hlinkClick r:id="rId5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5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42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39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906">
        <p:fade/>
      </p:transition>
    </mc:Choice>
    <mc:Fallback xmlns="">
      <p:transition spd="med" advTm="79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Objective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800" dirty="0"/>
              <a:t>To learn the parallel reduction pattern</a:t>
            </a:r>
          </a:p>
          <a:p>
            <a:pPr lvl="1">
              <a:defRPr/>
            </a:pPr>
            <a:r>
              <a:rPr lang="en-US" sz="1400" dirty="0"/>
              <a:t>An important class of parallel computation</a:t>
            </a:r>
          </a:p>
          <a:p>
            <a:pPr lvl="1">
              <a:defRPr/>
            </a:pPr>
            <a:r>
              <a:rPr lang="en-US" sz="1400" dirty="0"/>
              <a:t>Work efficiency analysis</a:t>
            </a:r>
          </a:p>
          <a:p>
            <a:pPr lvl="1">
              <a:defRPr/>
            </a:pPr>
            <a:r>
              <a:rPr lang="en-US" sz="1400" dirty="0"/>
              <a:t>Resource efficiency analysis</a:t>
            </a:r>
          </a:p>
          <a:p>
            <a:pPr marL="857250" lvl="1" indent="-457200">
              <a:defRPr/>
            </a:pPr>
            <a:endParaRPr lang="en-US" sz="1400" dirty="0"/>
          </a:p>
          <a:p>
            <a:pPr marL="974725" lvl="1" indent="-403225">
              <a:defRPr/>
            </a:pPr>
            <a:endParaRPr lang="en-US" sz="14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866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3562"/>
      </p:ext>
    </p:extLst>
  </p:cSld>
  <p:clrMapOvr>
    <a:masterClrMapping/>
  </p:clrMapOvr>
  <p:transition advTm="269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“Partition and Summarize”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 commonly used strategy for processing large input data sets</a:t>
            </a:r>
          </a:p>
          <a:p>
            <a:pPr lvl="1"/>
            <a:r>
              <a:rPr lang="en-US" sz="1200" dirty="0"/>
              <a:t>There is no required order of processing elements in a data set  (associative and commutative)</a:t>
            </a:r>
          </a:p>
          <a:p>
            <a:pPr lvl="1"/>
            <a:r>
              <a:rPr lang="en-US" sz="1200" dirty="0"/>
              <a:t>Partition the data set into smaller chunks</a:t>
            </a:r>
          </a:p>
          <a:p>
            <a:pPr lvl="1"/>
            <a:r>
              <a:rPr lang="en-US" sz="1200" dirty="0"/>
              <a:t>Have each thread to process a chunk</a:t>
            </a:r>
          </a:p>
          <a:p>
            <a:pPr lvl="1"/>
            <a:r>
              <a:rPr lang="en-US" sz="1200" dirty="0"/>
              <a:t>Use a reduction tree to summarize the results from each chunk into the final answer</a:t>
            </a:r>
          </a:p>
          <a:p>
            <a:r>
              <a:rPr lang="en-US" sz="1800" dirty="0"/>
              <a:t>E.G., Google and Hadoop </a:t>
            </a:r>
            <a:r>
              <a:rPr lang="en-US" sz="1800" dirty="0" err="1"/>
              <a:t>MapReduce</a:t>
            </a:r>
            <a:r>
              <a:rPr lang="en-US" sz="1800" dirty="0"/>
              <a:t> frameworks support this strategy</a:t>
            </a:r>
          </a:p>
          <a:p>
            <a:r>
              <a:rPr lang="en-US" sz="1800" dirty="0"/>
              <a:t>We will focus on the reduction tree step for now</a:t>
            </a:r>
          </a:p>
          <a:p>
            <a:pPr lvl="1"/>
            <a:endParaRPr lang="en-US" sz="12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86600" y="4476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4161">
        <p:fade/>
      </p:transition>
    </mc:Choice>
    <mc:Fallback xmlns="">
      <p:transition spd="med" advTm="741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Reduction enables other techniques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Reduction is also needed to clean up after some commonly used parallelizing transformations</a:t>
            </a:r>
          </a:p>
          <a:p>
            <a:r>
              <a:rPr lang="en-US" sz="1800" dirty="0"/>
              <a:t>Privatization</a:t>
            </a:r>
          </a:p>
          <a:p>
            <a:pPr lvl="1"/>
            <a:r>
              <a:rPr lang="en-US" sz="1400" dirty="0"/>
              <a:t>Multiple threads write into an output location</a:t>
            </a:r>
          </a:p>
          <a:p>
            <a:pPr lvl="1"/>
            <a:r>
              <a:rPr lang="en-US" sz="1400" dirty="0"/>
              <a:t>Replicate the output location so that each thread has a private output location (privatization)</a:t>
            </a:r>
          </a:p>
          <a:p>
            <a:pPr lvl="1"/>
            <a:r>
              <a:rPr lang="en-US" sz="1400" dirty="0"/>
              <a:t>Use a reduction tree to combine the values of private locations into the original output location</a:t>
            </a:r>
          </a:p>
          <a:p>
            <a:pPr lvl="1"/>
            <a:endParaRPr lang="en-US" sz="18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866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0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422">
        <p:fade/>
      </p:transition>
    </mc:Choice>
    <mc:Fallback xmlns="">
      <p:transition spd="med" advTm="604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reduction computation?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Summarize</a:t>
            </a:r>
            <a:r>
              <a:rPr lang="en-US" sz="1800" dirty="0"/>
              <a:t> a set of input values into one value using a “reduction operation”</a:t>
            </a:r>
          </a:p>
          <a:p>
            <a:pPr lvl="1"/>
            <a:r>
              <a:rPr lang="en-US" sz="1400" dirty="0"/>
              <a:t>Max</a:t>
            </a:r>
          </a:p>
          <a:p>
            <a:pPr lvl="1"/>
            <a:r>
              <a:rPr lang="en-US" sz="1400" dirty="0"/>
              <a:t>Min</a:t>
            </a:r>
          </a:p>
          <a:p>
            <a:pPr lvl="1"/>
            <a:r>
              <a:rPr lang="en-US" sz="1400" dirty="0"/>
              <a:t>Sum</a:t>
            </a:r>
          </a:p>
          <a:p>
            <a:pPr lvl="1"/>
            <a:r>
              <a:rPr lang="en-US" sz="1400" dirty="0"/>
              <a:t>Product</a:t>
            </a:r>
          </a:p>
          <a:p>
            <a:r>
              <a:rPr lang="en-US" sz="1800" dirty="0"/>
              <a:t>Often used with a user defined reduction operation function as long as the operation</a:t>
            </a:r>
          </a:p>
          <a:p>
            <a:pPr lvl="1"/>
            <a:r>
              <a:rPr lang="en-US" sz="1400" dirty="0"/>
              <a:t>Is associative and commutative</a:t>
            </a:r>
          </a:p>
          <a:p>
            <a:pPr lvl="1"/>
            <a:r>
              <a:rPr lang="en-US" sz="1400" dirty="0"/>
              <a:t>Has a well-defined identity value (e.g., 0 for sum)</a:t>
            </a:r>
          </a:p>
          <a:p>
            <a:pPr lvl="1"/>
            <a:r>
              <a:rPr lang="en-US" sz="1400" dirty="0"/>
              <a:t>For example, the user may supply a custom “max” function for 3D coordinate data sets where the magnitude for the each coordinate data tuple is the distance from the origin.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8600" y="4248150"/>
            <a:ext cx="385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example of “collective operation”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126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4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8696">
        <p:fade/>
      </p:transition>
    </mc:Choice>
    <mc:Fallback xmlns="">
      <p:transition spd="med" advTm="128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Efficient Sequential Reduction O(N)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Initialize the result as an identity value for the reduction operation</a:t>
            </a:r>
          </a:p>
          <a:p>
            <a:pPr lvl="1"/>
            <a:r>
              <a:rPr lang="en-US" sz="1100" dirty="0"/>
              <a:t>Smallest possible value for max reduction</a:t>
            </a:r>
          </a:p>
          <a:p>
            <a:pPr lvl="1"/>
            <a:r>
              <a:rPr lang="en-US" sz="1100" dirty="0"/>
              <a:t>Largest possible value for min reduction</a:t>
            </a:r>
          </a:p>
          <a:p>
            <a:pPr lvl="1"/>
            <a:r>
              <a:rPr lang="en-US" sz="1100" dirty="0"/>
              <a:t>0 for sum reduction</a:t>
            </a:r>
          </a:p>
          <a:p>
            <a:pPr lvl="1"/>
            <a:r>
              <a:rPr lang="en-US" sz="1100" dirty="0"/>
              <a:t>1 for product reduction</a:t>
            </a:r>
            <a:endParaRPr lang="en-US" sz="1600" dirty="0"/>
          </a:p>
          <a:p>
            <a:r>
              <a:rPr lang="en-US" sz="1600" dirty="0"/>
              <a:t>Iterate through the input and perform the reduction operation between the result value and the current input value</a:t>
            </a:r>
          </a:p>
          <a:p>
            <a:pPr lvl="1"/>
            <a:r>
              <a:rPr lang="en-US" sz="1100" dirty="0"/>
              <a:t>N reduction operations performed for N input values</a:t>
            </a:r>
          </a:p>
          <a:p>
            <a:pPr lvl="1"/>
            <a:r>
              <a:rPr lang="en-US" sz="1100" dirty="0"/>
              <a:t>Each input value is only visited once – an O(N) algorithm</a:t>
            </a:r>
          </a:p>
          <a:p>
            <a:pPr lvl="1"/>
            <a:r>
              <a:rPr lang="en-US" sz="1100" dirty="0"/>
              <a:t>This is a computationally efficient algorithm.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5334000" y="4686300"/>
            <a:ext cx="1524000" cy="3429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0014B8A-122D-4CF2-9E47-4029E0BB39E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5287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6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7879">
        <p:fade/>
      </p:transition>
    </mc:Choice>
    <mc:Fallback xmlns="">
      <p:transition spd="med" advTm="1078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784830"/>
          </a:xfrm>
        </p:spPr>
        <p:txBody>
          <a:bodyPr/>
          <a:lstStyle/>
          <a:p>
            <a:r>
              <a:rPr lang="en-US" dirty="0"/>
              <a:t>A parallel reduction tree algorithm performs N-1 operations in log(N) steps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6" t="32222" r="8297" b="12963"/>
          <a:stretch/>
        </p:blipFill>
        <p:spPr>
          <a:xfrm>
            <a:off x="914400" y="1200149"/>
            <a:ext cx="4870132" cy="35814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72173" y="4481468"/>
            <a:ext cx="354584" cy="2585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059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7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4585">
        <p:fade/>
      </p:transition>
    </mc:Choice>
    <mc:Fallback xmlns="">
      <p:transition spd="med" advTm="1645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69332"/>
          </a:xfrm>
        </p:spPr>
        <p:txBody>
          <a:bodyPr/>
          <a:lstStyle/>
          <a:p>
            <a:r>
              <a:rPr lang="en-US" sz="2000" dirty="0"/>
              <a:t>A tournament is a reduction tree with “max” operation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55" t="41110" r="4960" b="35186"/>
          <a:stretch/>
        </p:blipFill>
        <p:spPr>
          <a:xfrm>
            <a:off x="263842" y="1123950"/>
            <a:ext cx="6334125" cy="1447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3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431">
        <p:fade/>
      </p:transition>
    </mc:Choice>
    <mc:Fallback xmlns="">
      <p:transition spd="med" advTm="724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 Quick Analysis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For N input values, the reduction tree performs</a:t>
            </a:r>
          </a:p>
          <a:p>
            <a:pPr lvl="1"/>
            <a:r>
              <a:rPr lang="en-US" sz="1050" dirty="0"/>
              <a:t>(1/2)N + (1/4)N + (1/8)N + … (1)N = (1- (1/N))N = N-1 operations</a:t>
            </a:r>
          </a:p>
          <a:p>
            <a:pPr lvl="1"/>
            <a:r>
              <a:rPr lang="en-US" sz="1050" dirty="0"/>
              <a:t>In Log (N) steps – 1,000,000 input values take 20 steps</a:t>
            </a:r>
          </a:p>
          <a:p>
            <a:pPr lvl="2"/>
            <a:r>
              <a:rPr lang="en-US" sz="1050" dirty="0"/>
              <a:t>Assuming that we have enough execution resources</a:t>
            </a:r>
          </a:p>
          <a:p>
            <a:pPr lvl="1"/>
            <a:r>
              <a:rPr lang="en-US" sz="1050" dirty="0"/>
              <a:t>Average Parallelism (N-1)/Log(N))</a:t>
            </a:r>
          </a:p>
          <a:p>
            <a:pPr lvl="2"/>
            <a:r>
              <a:rPr lang="en-US" sz="1050" dirty="0"/>
              <a:t>For N = 1,000,000, average parallelism is 50,000</a:t>
            </a:r>
          </a:p>
          <a:p>
            <a:pPr lvl="2"/>
            <a:r>
              <a:rPr lang="en-US" sz="1050" dirty="0"/>
              <a:t>However, peak resource requirement is 500,000</a:t>
            </a:r>
          </a:p>
          <a:p>
            <a:pPr lvl="2"/>
            <a:r>
              <a:rPr lang="en-US" sz="1050" dirty="0"/>
              <a:t>This is not resource efficient</a:t>
            </a:r>
          </a:p>
          <a:p>
            <a:r>
              <a:rPr lang="en-US" sz="1800" dirty="0"/>
              <a:t>This is a work-efficient parallel algorithm</a:t>
            </a:r>
          </a:p>
          <a:p>
            <a:pPr lvl="1"/>
            <a:r>
              <a:rPr lang="en-US" sz="1050" dirty="0"/>
              <a:t>The amount of work done is comparable to the an efficient sequential algorithm</a:t>
            </a:r>
          </a:p>
          <a:p>
            <a:pPr lvl="1"/>
            <a:r>
              <a:rPr lang="en-US" sz="1050" dirty="0"/>
              <a:t>Many parallel algorithms are not work efficient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6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4633">
        <p:fade/>
      </p:transition>
    </mc:Choice>
    <mc:Fallback xmlns="">
      <p:transition spd="med" advTm="2146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3-1-kernel-SPMD-parallelism" id="{C940C72C-5B46-42E2-A282-9394487CB5A2}" vid="{A6EEB0E5-884E-4905-91C4-C8C6195CCF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9.21</Order0>
    <Chapter xmlns="1956f548-e1c6-4bad-9b00-9434a603b471" xsi:nil="true"/>
    <Kit_x0020_Version xmlns="1956f548-e1c6-4bad-9b00-9434a603b471">Release 1.0</Kit_x0020_Version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8" ma:contentTypeDescription="Create a new document." ma:contentTypeScope="" ma:versionID="d2c52b27b469f4b6e1b138eb1ea31e36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c2094d8471d136f8c152cad8b4222d6d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Order0" minOccurs="0"/>
                <xsd:element ref="ns2:Description0" minOccurs="0"/>
                <xsd:element ref="ns2:Chapter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Order0" ma:index="2" nillable="true" ma:displayName="Order" ma:decimals="3" ma:internalName="Order0" ma:percentage="FALSE">
      <xsd:simpleType>
        <xsd:restriction base="dms:Number"/>
      </xsd:simpleType>
    </xsd:element>
    <xsd:element name="Description0" ma:index="3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4" nillable="true" ma:displayName="Chapter" ma:internalName="Chapter">
      <xsd:simpleType>
        <xsd:restriction base="dms:Text">
          <xsd:maxLength value="255"/>
        </xsd:restriction>
      </xsd:simpleType>
    </xsd:element>
    <xsd:element name="Kit_x0020_Version" ma:index="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B85718-BCB8-4DBC-B4BD-34B5932DAB2D}">
  <ds:schemaRefs>
    <ds:schemaRef ds:uri="http://purl.org/dc/dcmitype/"/>
    <ds:schemaRef ds:uri="http://schemas.microsoft.com/office/infopath/2007/PartnerControls"/>
    <ds:schemaRef ds:uri="1956f548-e1c6-4bad-9b00-9434a603b471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185223E-1520-4753-8495-6EBDAAC5FD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BB87C5-68D5-4585-AB25-3C2668E43A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4552</TotalTime>
  <Words>536</Words>
  <Application>Microsoft Office PowerPoint</Application>
  <PresentationFormat>Custom</PresentationFormat>
  <Paragraphs>69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MS PGothic</vt:lpstr>
      <vt:lpstr>AkzidenzGrotesk</vt:lpstr>
      <vt:lpstr>Akzidenz-Grotesk Extended BQ</vt:lpstr>
      <vt:lpstr>Arial</vt:lpstr>
      <vt:lpstr>Calibri</vt:lpstr>
      <vt:lpstr>Sentinel Medium</vt:lpstr>
      <vt:lpstr>Trebuchet MS</vt:lpstr>
      <vt:lpstr>2_Title &amp; Bullet </vt:lpstr>
      <vt:lpstr>Module 9 – Parallel Computation Patterns (Reduction)</vt:lpstr>
      <vt:lpstr>Objective</vt:lpstr>
      <vt:lpstr>“Partition and Summarize”</vt:lpstr>
      <vt:lpstr>Reduction enables other techniques</vt:lpstr>
      <vt:lpstr>What is a reduction computation?</vt:lpstr>
      <vt:lpstr>An Efficient Sequential Reduction O(N)</vt:lpstr>
      <vt:lpstr>A parallel reduction tree algorithm performs N-1 operations in log(N) steps</vt:lpstr>
      <vt:lpstr>A tournament is a reduction tree with “max” operation</vt:lpstr>
      <vt:lpstr>A Quick Analysis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09 - Parallel Computation Patterns (Reduction)</dc:title>
  <dc:creator>Cook, Colleen N</dc:creator>
  <cp:lastModifiedBy>Andrew Schuh</cp:lastModifiedBy>
  <cp:revision>60</cp:revision>
  <dcterms:created xsi:type="dcterms:W3CDTF">2013-11-15T21:49:21Z</dcterms:created>
  <dcterms:modified xsi:type="dcterms:W3CDTF">2017-05-05T05:23:40Z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Complete">
    <vt:bool>false</vt:bool>
  </property>
  <property fmtid="{D5CDD505-2E9C-101B-9397-08002B2CF9AE}" pid="4" name="Review Edits Complete">
    <vt:bool>false</vt:bool>
  </property>
  <property fmtid="{D5CDD505-2E9C-101B-9397-08002B2CF9AE}" pid="5" name="Evaluation Kit Module">
    <vt:bool>false</vt:bool>
  </property>
  <property fmtid="{D5CDD505-2E9C-101B-9397-08002B2CF9AE}" pid="6" name="Ready for Review">
    <vt:bool>false</vt:bool>
  </property>
  <property fmtid="{D5CDD505-2E9C-101B-9397-08002B2CF9AE}" pid="7" name="Labs">
    <vt:lpwstr>N/A</vt:lpwstr>
  </property>
  <property fmtid="{D5CDD505-2E9C-101B-9397-08002B2CF9AE}" pid="8" name="Test Field">
    <vt:lpwstr>Slides</vt:lpwstr>
  </property>
  <property fmtid="{D5CDD505-2E9C-101B-9397-08002B2CF9AE}" pid="9" name="Lectures">
    <vt:lpwstr>Reviewed</vt:lpwstr>
  </property>
  <property fmtid="{D5CDD505-2E9C-101B-9397-08002B2CF9AE}" pid="10" name="Quizzes">
    <vt:lpwstr>N/A</vt:lpwstr>
  </property>
</Properties>
</file>

<file path=docProps/thumbnail.jpeg>
</file>